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8B91EE4-B9FB-7F4C-81DE-C1F816BEF80A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1857EB5-1664-6341-8F11-D6044C1A81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Soil Evidence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689" y="4326584"/>
            <a:ext cx="4206311" cy="30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Sand </a:t>
            </a:r>
            <a:r>
              <a:rPr lang="mr-IN" dirty="0" smtClean="0"/>
              <a:t>–</a:t>
            </a:r>
            <a:r>
              <a:rPr lang="en-US" dirty="0" smtClean="0"/>
              <a:t> formed by wind &amp; water acting on rocks, called weathering</a:t>
            </a:r>
          </a:p>
          <a:p>
            <a:pPr lvl="1"/>
            <a:r>
              <a:rPr lang="en-US" dirty="0" smtClean="0"/>
              <a:t>Contains only 1 minerals </a:t>
            </a:r>
            <a:r>
              <a:rPr lang="mr-IN" dirty="0" smtClean="0"/>
              <a:t>–</a:t>
            </a:r>
            <a:r>
              <a:rPr lang="en-US" dirty="0" smtClean="0"/>
              <a:t> called a crystal</a:t>
            </a:r>
          </a:p>
          <a:p>
            <a:pPr lvl="1"/>
            <a:r>
              <a:rPr lang="en-US" dirty="0" smtClean="0"/>
              <a:t>Contains 2 or more minerals </a:t>
            </a:r>
            <a:r>
              <a:rPr lang="mr-IN" dirty="0" smtClean="0"/>
              <a:t>–</a:t>
            </a:r>
            <a:r>
              <a:rPr lang="en-US" dirty="0" smtClean="0"/>
              <a:t> called a fragment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Can be anywhere from 0.05 mm to 2 mm in diameter</a:t>
            </a:r>
          </a:p>
          <a:p>
            <a:pPr lvl="1"/>
            <a:r>
              <a:rPr lang="en-US" dirty="0" smtClean="0"/>
              <a:t>Can be round or angular</a:t>
            </a:r>
          </a:p>
          <a:p>
            <a:pPr lvl="2"/>
            <a:r>
              <a:rPr lang="en-US" dirty="0" smtClean="0"/>
              <a:t>Rounding </a:t>
            </a:r>
            <a:r>
              <a:rPr lang="mr-IN" dirty="0" smtClean="0"/>
              <a:t>–</a:t>
            </a:r>
            <a:r>
              <a:rPr lang="en-US" dirty="0" smtClean="0"/>
              <a:t> as pieces of rock are moved by wind or water, they hit each other and can smooth each other out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63" y="5709920"/>
            <a:ext cx="1440873" cy="10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4902" r="-2490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 of sand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3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Sand from different locations contains different combinations of minerals</a:t>
            </a:r>
          </a:p>
          <a:p>
            <a:r>
              <a:rPr lang="en-US" dirty="0" smtClean="0"/>
              <a:t>4 types of sand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Mineral Composition of Sand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8286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Contains mostly quartz, micas, feldspar, and dark colored minerals like hornblende or magnetite</a:t>
            </a:r>
          </a:p>
          <a:p>
            <a:pPr lvl="1"/>
            <a:r>
              <a:rPr lang="en-US" dirty="0" smtClean="0"/>
              <a:t>Feldspar present? Came from a temperate/polar environment</a:t>
            </a:r>
          </a:p>
          <a:p>
            <a:pPr lvl="1"/>
            <a:r>
              <a:rPr lang="en-US" dirty="0" smtClean="0"/>
              <a:t>High % of quartz? Sand is very old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Sand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0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Sand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Quartz sand </a:t>
            </a:r>
            <a:r>
              <a:rPr lang="mr-IN" dirty="0" smtClean="0"/>
              <a:t>–</a:t>
            </a:r>
            <a:r>
              <a:rPr lang="en-US" dirty="0" smtClean="0"/>
              <a:t> white sand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027" r="1002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Feldspar sand </a:t>
            </a:r>
            <a:r>
              <a:rPr lang="mr-IN" dirty="0" smtClean="0"/>
              <a:t>–</a:t>
            </a:r>
            <a:r>
              <a:rPr lang="en-US" dirty="0" smtClean="0"/>
              <a:t> orange specks are feldspar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1177" r="11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641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Sand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Mica sand </a:t>
            </a:r>
            <a:r>
              <a:rPr lang="mr-IN" dirty="0" smtClean="0"/>
              <a:t>–</a:t>
            </a:r>
            <a:r>
              <a:rPr lang="en-US" dirty="0" smtClean="0"/>
              <a:t> has dark streaks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030" r="503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Dark Mineral sand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5068" r="50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646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dark in color due to the presence of black basalt or green olivine</a:t>
            </a:r>
          </a:p>
          <a:p>
            <a:r>
              <a:rPr lang="en-US" dirty="0" smtClean="0"/>
              <a:t>Comes from mid </a:t>
            </a:r>
            <a:r>
              <a:rPr lang="mr-IN" dirty="0" smtClean="0"/>
              <a:t>–</a:t>
            </a:r>
            <a:r>
              <a:rPr lang="en-US" dirty="0" smtClean="0"/>
              <a:t> ocean volcanoes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Volcanic Sand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688080"/>
            <a:ext cx="3928533" cy="294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0" y="3688080"/>
            <a:ext cx="4364452" cy="2804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5000" y="3677920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Hawaii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12640" y="3688080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9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Made of the remains of marine organisms, such as microorganisms, shells, and coral</a:t>
            </a:r>
          </a:p>
          <a:p>
            <a:pPr lvl="1"/>
            <a:r>
              <a:rPr lang="en-US" dirty="0" smtClean="0"/>
              <a:t>Younger than other types of sand</a:t>
            </a:r>
          </a:p>
          <a:p>
            <a:pPr lvl="1"/>
            <a:r>
              <a:rPr lang="en-US" dirty="0" smtClean="0"/>
              <a:t>Originates in water</a:t>
            </a:r>
          </a:p>
          <a:p>
            <a:pPr lvl="1"/>
            <a:r>
              <a:rPr lang="en-US" dirty="0" smtClean="0"/>
              <a:t>Contains high amounts of calcium carbonate (CaCO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If it contains coral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smtClean="0"/>
              <a:t>sand is </a:t>
            </a:r>
            <a:r>
              <a:rPr lang="en-US" dirty="0" smtClean="0"/>
              <a:t>from a tropical location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Skeletal (Biogenic) Sand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6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4902" r="-2490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Skeletal (Biogenic) Sand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dissolved minerals settle as water evaporates.</a:t>
            </a:r>
          </a:p>
          <a:p>
            <a:pPr lvl="1"/>
            <a:r>
              <a:rPr lang="en-US" dirty="0" smtClean="0"/>
              <a:t>Form </a:t>
            </a:r>
            <a:r>
              <a:rPr lang="en-US" dirty="0" err="1" smtClean="0"/>
              <a:t>oolites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small round structures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Precipitate Sand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3606801"/>
            <a:ext cx="3551403" cy="269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60" y="3606801"/>
            <a:ext cx="4044378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is produced by a complicated process, influenced by these factors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Rainfall</a:t>
            </a:r>
          </a:p>
          <a:p>
            <a:pPr lvl="1"/>
            <a:r>
              <a:rPr lang="en-US" dirty="0" smtClean="0"/>
              <a:t>Chemicals </a:t>
            </a:r>
          </a:p>
          <a:p>
            <a:pPr lvl="1"/>
            <a:r>
              <a:rPr lang="en-US" dirty="0" smtClean="0"/>
              <a:t>Minerals </a:t>
            </a:r>
          </a:p>
          <a:p>
            <a:r>
              <a:rPr lang="en-US" dirty="0" smtClean="0"/>
              <a:t>Soil from different locations can have different physical &amp; chemical characteristics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90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1. Collect all samples </a:t>
            </a:r>
            <a:r>
              <a:rPr lang="en-US" dirty="0" err="1" smtClean="0"/>
              <a:t>asap</a:t>
            </a:r>
            <a:r>
              <a:rPr lang="en-US" dirty="0"/>
              <a:t> </a:t>
            </a:r>
            <a:r>
              <a:rPr lang="en-US" dirty="0" smtClean="0"/>
              <a:t>before the environment can be changed by nature, animals, or humans.</a:t>
            </a:r>
          </a:p>
          <a:p>
            <a:r>
              <a:rPr lang="en-US" dirty="0" smtClean="0"/>
              <a:t>2. Collect at the surface baseline samples &amp; samples that appear different or out of place from the rest of the environment.</a:t>
            </a:r>
          </a:p>
          <a:p>
            <a:r>
              <a:rPr lang="en-US" dirty="0" smtClean="0"/>
              <a:t>3. Collect at least 4 tablespoons of material from several locations at the scene.</a:t>
            </a:r>
          </a:p>
          <a:p>
            <a:r>
              <a:rPr lang="en-US" dirty="0" smtClean="0"/>
              <a:t>4. Sketch the crime scene &amp; note on the map where the samples were taken.</a:t>
            </a:r>
          </a:p>
          <a:p>
            <a:r>
              <a:rPr lang="en-US" dirty="0" smtClean="0"/>
              <a:t>5. Be careful not to remove soil stuck to shoes, clothing, or tools found at the crime scene &amp; package them separately.</a:t>
            </a:r>
          </a:p>
          <a:p>
            <a:r>
              <a:rPr lang="en-US" dirty="0" smtClean="0"/>
              <a:t>6. Carefully remove soil from vehicles&amp; package those samples separately.</a:t>
            </a:r>
          </a:p>
          <a:p>
            <a:r>
              <a:rPr lang="en-US" dirty="0" smtClean="0"/>
              <a:t>7. Document all samples by taking photographs, drawing sketches, &amp; labeling the evidence containers.</a:t>
            </a:r>
          </a:p>
          <a:p>
            <a:r>
              <a:rPr lang="en-US" dirty="0" smtClean="0"/>
              <a:t>8. Collect additional soil samples from the 4 compass points (N, S, E, &amp; W) within a few feet of the crime scene. Collect another set 20 </a:t>
            </a:r>
            <a:r>
              <a:rPr lang="mr-IN" dirty="0" smtClean="0"/>
              <a:t>–</a:t>
            </a:r>
            <a:r>
              <a:rPr lang="en-US" dirty="0" smtClean="0"/>
              <a:t> 25 feet from the crime scene.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3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Power microscopic examination reveals plant &amp; animal materials.</a:t>
            </a:r>
          </a:p>
          <a:p>
            <a:r>
              <a:rPr lang="en-US" dirty="0" smtClean="0"/>
              <a:t>High Power microscopic examination allows id of minerals &amp; rocks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Forensic Analysis of Soil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53" y="3859198"/>
            <a:ext cx="3733800" cy="27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91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Density Column (density-gradient tube)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 glass tube filled from bottom to top with liquids of lighter and lighter densities, used to determine the density distribution of soil</a:t>
            </a:r>
          </a:p>
          <a:p>
            <a:r>
              <a:rPr lang="en-US" dirty="0" smtClean="0"/>
              <a:t>Can also be done with water and a soil sample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-30085" r="-300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760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Around since the late 1800’s</a:t>
            </a:r>
          </a:p>
          <a:p>
            <a:pPr lvl="1"/>
            <a:r>
              <a:rPr lang="en-US" dirty="0" smtClean="0"/>
              <a:t>1893 </a:t>
            </a:r>
            <a:r>
              <a:rPr lang="mr-IN" dirty="0" smtClean="0"/>
              <a:t>–</a:t>
            </a:r>
            <a:r>
              <a:rPr lang="en-US" dirty="0" smtClean="0"/>
              <a:t> Dr. Hans Gross (Austrian) </a:t>
            </a:r>
            <a:r>
              <a:rPr lang="mr-IN" dirty="0" smtClean="0"/>
              <a:t>–</a:t>
            </a:r>
            <a:r>
              <a:rPr lang="en-US" dirty="0" smtClean="0"/>
              <a:t> applied science to criminal investigation, including analyzing soil</a:t>
            </a:r>
          </a:p>
          <a:p>
            <a:pPr lvl="1"/>
            <a:r>
              <a:rPr lang="en-US" dirty="0" smtClean="0"/>
              <a:t>Georg Popp (German) </a:t>
            </a:r>
            <a:r>
              <a:rPr lang="mr-IN" dirty="0" smtClean="0"/>
              <a:t>–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forensic scientist to use soil evidence to solve a crime</a:t>
            </a:r>
          </a:p>
          <a:p>
            <a:pPr lvl="2"/>
            <a:r>
              <a:rPr lang="en-US" dirty="0" smtClean="0"/>
              <a:t>During a murder investigation, he analyzed a soiled handkerchief left at the scene &amp; found bits of coal &amp; hornblende particles (a greenish black mineral). Deduced the suspect worked in a coal mine &amp;  gravel pit containing hornblende.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History of Forensic Soil Examination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26" y="5459398"/>
            <a:ext cx="3012374" cy="13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0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</a:t>
            </a:r>
            <a:r>
              <a:rPr lang="mr-IN" dirty="0" smtClean="0"/>
              <a:t>–</a:t>
            </a:r>
            <a:r>
              <a:rPr lang="en-US" dirty="0" smtClean="0"/>
              <a:t> part of the top layer of the Earth’s crust where most plants grow</a:t>
            </a:r>
          </a:p>
          <a:p>
            <a:pPr lvl="1"/>
            <a:r>
              <a:rPr lang="en-US" dirty="0" smtClean="0"/>
              <a:t>Contains minerals (naturally occurring crystals), decaying organisms, water, and air in varying amounts</a:t>
            </a:r>
          </a:p>
          <a:p>
            <a:pPr lvl="1"/>
            <a:r>
              <a:rPr lang="en-US" dirty="0" smtClean="0"/>
              <a:t>Soil texture </a:t>
            </a:r>
            <a:r>
              <a:rPr lang="mr-IN" dirty="0" smtClean="0"/>
              <a:t>–</a:t>
            </a:r>
            <a:r>
              <a:rPr lang="en-US" dirty="0" smtClean="0"/>
              <a:t> describes the size of mineral particles that make up the soil (3 main soil grain sizes)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6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Soil Texture </a:t>
            </a:r>
            <a:r>
              <a:rPr lang="mr-IN" sz="3600" dirty="0" smtClean="0"/>
              <a:t>–</a:t>
            </a:r>
            <a:r>
              <a:rPr lang="en-US" sz="3600" dirty="0" smtClean="0"/>
              <a:t> Grain Sizes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Sand </a:t>
            </a:r>
            <a:r>
              <a:rPr lang="mr-IN" dirty="0" smtClean="0"/>
              <a:t>–</a:t>
            </a:r>
            <a:r>
              <a:rPr lang="en-US" dirty="0" smtClean="0"/>
              <a:t> largest grain size. Granules of fine rock particles</a:t>
            </a:r>
          </a:p>
          <a:p>
            <a:r>
              <a:rPr lang="en-US" dirty="0" smtClean="0"/>
              <a:t>Silt </a:t>
            </a:r>
            <a:r>
              <a:rPr lang="mr-IN" dirty="0" smtClean="0"/>
              <a:t>–</a:t>
            </a:r>
            <a:r>
              <a:rPr lang="en-US" dirty="0" smtClean="0"/>
              <a:t> medium grain size. A mixture of minerals, water, gases, &amp; remains of dead organisms</a:t>
            </a:r>
          </a:p>
          <a:p>
            <a:r>
              <a:rPr lang="en-US" dirty="0" smtClean="0"/>
              <a:t>Clay </a:t>
            </a:r>
            <a:r>
              <a:rPr lang="mr-IN" dirty="0" smtClean="0"/>
              <a:t>–</a:t>
            </a:r>
            <a:r>
              <a:rPr lang="en-US" dirty="0" smtClean="0"/>
              <a:t> smallest grain size. Has the capacity to absorb &amp; hold water.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13206" r="132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2566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Subcategories of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Loam </a:t>
            </a:r>
            <a:r>
              <a:rPr lang="mr-IN" dirty="0" smtClean="0"/>
              <a:t>–</a:t>
            </a:r>
            <a:r>
              <a:rPr lang="en-US" dirty="0" smtClean="0"/>
              <a:t> type of soil made up of sand, silt, &amp; clay</a:t>
            </a:r>
          </a:p>
          <a:p>
            <a:r>
              <a:rPr lang="en-US" dirty="0" smtClean="0"/>
              <a:t>Peat </a:t>
            </a:r>
            <a:r>
              <a:rPr lang="mr-IN" dirty="0" smtClean="0"/>
              <a:t>–</a:t>
            </a:r>
            <a:r>
              <a:rPr lang="en-US" dirty="0" smtClean="0"/>
              <a:t> soil with more than 20% decaying organic material (animal or plant)</a:t>
            </a:r>
          </a:p>
          <a:p>
            <a:r>
              <a:rPr lang="en-US" dirty="0" smtClean="0"/>
              <a:t>Chalk </a:t>
            </a:r>
            <a:r>
              <a:rPr lang="mr-IN" dirty="0" smtClean="0"/>
              <a:t>–</a:t>
            </a:r>
            <a:r>
              <a:rPr lang="en-US" dirty="0" smtClean="0"/>
              <a:t> alkaline or basic soil, contains various sized pieces of a solid, but soft rock called chalk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17295" r="17295"/>
          <a:stretch>
            <a:fillRect/>
          </a:stretch>
        </p:blipFill>
        <p:spPr>
          <a:xfrm>
            <a:off x="4645151" y="2240280"/>
            <a:ext cx="1750215" cy="178387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66" y="3592233"/>
            <a:ext cx="2132424" cy="1423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704" y="5015626"/>
            <a:ext cx="2314773" cy="1543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5366" y="2322709"/>
            <a:ext cx="78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08922" y="4336487"/>
            <a:ext cx="68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04477" y="5377702"/>
            <a:ext cx="78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7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2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Profile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Soil forms in horizons or layers</a:t>
            </a:r>
          </a:p>
          <a:p>
            <a:r>
              <a:rPr lang="en-US" dirty="0" smtClean="0"/>
              <a:t>O horizon </a:t>
            </a:r>
            <a:r>
              <a:rPr lang="mr-IN" dirty="0" smtClean="0"/>
              <a:t>–</a:t>
            </a:r>
            <a:r>
              <a:rPr lang="en-US" dirty="0" smtClean="0"/>
              <a:t> called humus</a:t>
            </a:r>
          </a:p>
          <a:p>
            <a:r>
              <a:rPr lang="en-US" dirty="0" smtClean="0"/>
              <a:t>A horizon </a:t>
            </a:r>
            <a:r>
              <a:rPr lang="mr-IN" dirty="0" smtClean="0"/>
              <a:t>–</a:t>
            </a:r>
            <a:r>
              <a:rPr lang="en-US" dirty="0" smtClean="0"/>
              <a:t> called topsoil, dark in color, where seeds sprout &amp; plants grow</a:t>
            </a:r>
          </a:p>
          <a:p>
            <a:r>
              <a:rPr lang="en-US" dirty="0" smtClean="0"/>
              <a:t>E horizon </a:t>
            </a:r>
            <a:r>
              <a:rPr lang="mr-IN" dirty="0" smtClean="0"/>
              <a:t>–</a:t>
            </a:r>
            <a:r>
              <a:rPr lang="en-US" dirty="0" smtClean="0"/>
              <a:t> light in color, made of sand &amp; silt. H</a:t>
            </a:r>
            <a:r>
              <a:rPr lang="en-US" baseline="-25000" dirty="0" smtClean="0"/>
              <a:t>2</a:t>
            </a:r>
            <a:r>
              <a:rPr lang="en-US" dirty="0" smtClean="0"/>
              <a:t>O moving thru removes minerals </a:t>
            </a:r>
            <a:r>
              <a:rPr lang="mr-IN" dirty="0" smtClean="0"/>
              <a:t>–</a:t>
            </a:r>
            <a:r>
              <a:rPr lang="en-US" dirty="0" smtClean="0"/>
              <a:t> leaching</a:t>
            </a:r>
          </a:p>
          <a:p>
            <a:r>
              <a:rPr lang="en-US" dirty="0" smtClean="0"/>
              <a:t>B horizon </a:t>
            </a:r>
            <a:r>
              <a:rPr lang="mr-IN" dirty="0" smtClean="0"/>
              <a:t>–</a:t>
            </a:r>
            <a:r>
              <a:rPr lang="en-US" dirty="0" smtClean="0"/>
              <a:t> called subsoil, clay &amp; mineral deposits form above</a:t>
            </a:r>
          </a:p>
          <a:p>
            <a:r>
              <a:rPr lang="en-US" dirty="0" smtClean="0"/>
              <a:t>C horizon </a:t>
            </a:r>
            <a:r>
              <a:rPr lang="mr-IN" dirty="0" smtClean="0"/>
              <a:t>–</a:t>
            </a:r>
            <a:r>
              <a:rPr lang="en-US" dirty="0" smtClean="0"/>
              <a:t> has partially broken up rocks, very little humus. Roots cannot grow</a:t>
            </a:r>
          </a:p>
          <a:p>
            <a:r>
              <a:rPr lang="en-US" dirty="0" smtClean="0"/>
              <a:t>R horizon </a:t>
            </a:r>
            <a:r>
              <a:rPr lang="mr-IN" dirty="0" smtClean="0"/>
              <a:t>–</a:t>
            </a:r>
            <a:r>
              <a:rPr lang="en-US" dirty="0" smtClean="0"/>
              <a:t> solid rock layer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-16613" r="-16613"/>
          <a:stretch>
            <a:fillRect/>
          </a:stretch>
        </p:blipFill>
        <p:spPr>
          <a:xfrm>
            <a:off x="4489704" y="1464565"/>
            <a:ext cx="4654296" cy="5132940"/>
          </a:xfrm>
        </p:spPr>
      </p:pic>
    </p:spTree>
    <p:extLst>
      <p:ext uri="{BB962C8B-B14F-4D97-AF65-F5344CB8AC3E}">
        <p14:creationId xmlns:p14="http://schemas.microsoft.com/office/powerpoint/2010/main" val="239570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 </a:t>
            </a:r>
            <a:r>
              <a:rPr lang="mr-IN" dirty="0" smtClean="0"/>
              <a:t>–</a:t>
            </a:r>
            <a:r>
              <a:rPr lang="en-US" dirty="0" smtClean="0"/>
              <a:t> is the soil </a:t>
            </a:r>
          </a:p>
          <a:p>
            <a:pPr lvl="1"/>
            <a:r>
              <a:rPr lang="en-US" dirty="0" smtClean="0"/>
              <a:t>Acidic pH = 0 </a:t>
            </a:r>
            <a:r>
              <a:rPr lang="mr-IN" dirty="0" smtClean="0"/>
              <a:t>–</a:t>
            </a:r>
            <a:r>
              <a:rPr lang="en-US" dirty="0" smtClean="0"/>
              <a:t> 6.9, basic (alkaline) pH = 7.1 -14,   or neutral (pH = 7)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Chemistry of Soil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480" y="3688081"/>
            <a:ext cx="5111025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8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99</TotalTime>
  <Words>894</Words>
  <Application>Microsoft Macintosh PowerPoint</Application>
  <PresentationFormat>On-screen Show (4:3)</PresentationFormat>
  <Paragraphs>92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Hardcover</vt:lpstr>
      <vt:lpstr>Soil Evidence</vt:lpstr>
      <vt:lpstr>Introduction</vt:lpstr>
      <vt:lpstr>History of Forensic Soil Examination</vt:lpstr>
      <vt:lpstr>Soil Composition</vt:lpstr>
      <vt:lpstr>Soil Texture – Grain Sizes</vt:lpstr>
      <vt:lpstr>3 Subcategories of soil</vt:lpstr>
      <vt:lpstr>PowerPoint Presentation</vt:lpstr>
      <vt:lpstr>Soil Profile</vt:lpstr>
      <vt:lpstr>Chemistry of Soil</vt:lpstr>
      <vt:lpstr>Sand</vt:lpstr>
      <vt:lpstr>Different types of sand</vt:lpstr>
      <vt:lpstr>Mineral Composition of Sand</vt:lpstr>
      <vt:lpstr>Continental Sand</vt:lpstr>
      <vt:lpstr>Continental Sand</vt:lpstr>
      <vt:lpstr>Continental Sand</vt:lpstr>
      <vt:lpstr>Volcanic Sand</vt:lpstr>
      <vt:lpstr>Skeletal (Biogenic) Sand</vt:lpstr>
      <vt:lpstr>Skeletal (Biogenic) Sand</vt:lpstr>
      <vt:lpstr>Precipitate Sand</vt:lpstr>
      <vt:lpstr>Soil Collection</vt:lpstr>
      <vt:lpstr>Forensic Analysis of Soil</vt:lpstr>
      <vt:lpstr>Density Column (density-gradient tube)</vt:lpstr>
    </vt:vector>
  </TitlesOfParts>
  <Company>Matter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Evidence</dc:title>
  <dc:creator>Kara Harris</dc:creator>
  <cp:lastModifiedBy>Kara Harris</cp:lastModifiedBy>
  <cp:revision>19</cp:revision>
  <dcterms:created xsi:type="dcterms:W3CDTF">2017-09-16T21:00:58Z</dcterms:created>
  <dcterms:modified xsi:type="dcterms:W3CDTF">2017-09-16T22:40:07Z</dcterms:modified>
</cp:coreProperties>
</file>